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78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27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4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5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5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68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6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6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6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8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7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30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for the Students of </a:t>
            </a:r>
            <a:r>
              <a:rPr lang="en-US" dirty="0" smtClean="0"/>
              <a:t>Accounting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5400" baseline="-25000" dirty="0"/>
          </a:p>
          <a:p>
            <a:r>
              <a:rPr lang="en-US" sz="5400" baseline="-25000" dirty="0" smtClean="0"/>
              <a:t>Introducing Accounting</a:t>
            </a:r>
            <a:endParaRPr lang="en-US" sz="5400" baseline="-25000" dirty="0" smtClean="0"/>
          </a:p>
          <a:p>
            <a:pPr marL="0" indent="0">
              <a:buNone/>
            </a:pPr>
            <a:endParaRPr lang="en-US" sz="5400" baseline="-25000" dirty="0" smtClean="0"/>
          </a:p>
          <a:p>
            <a:r>
              <a:rPr lang="en-US" sz="5400" baseline="-25000" dirty="0" smtClean="0"/>
              <a:t>Compiler</a:t>
            </a:r>
            <a:r>
              <a:rPr lang="en-US" sz="5400" baseline="-25000" dirty="0"/>
              <a:t>:</a:t>
            </a:r>
            <a:r>
              <a:rPr lang="en-US" sz="5400" dirty="0" smtClean="0"/>
              <a:t> </a:t>
            </a:r>
            <a:r>
              <a:rPr lang="en-US" sz="5400" baseline="-25000" dirty="0" smtClean="0"/>
              <a:t>Ali </a:t>
            </a:r>
            <a:r>
              <a:rPr lang="en-US" sz="5400" baseline="-25000" dirty="0" err="1" smtClean="0"/>
              <a:t>Zamani</a:t>
            </a:r>
            <a:endParaRPr lang="en-US" sz="5400" baseline="-25000" dirty="0" smtClean="0"/>
          </a:p>
          <a:p>
            <a:endParaRPr lang="en-US" sz="5400" baseline="-25000" dirty="0" smtClean="0"/>
          </a:p>
          <a:p>
            <a:endParaRPr lang="en-US" sz="5400" baseline="-25000" dirty="0"/>
          </a:p>
          <a:p>
            <a:endParaRPr lang="en-US" sz="5400" baseline="-25000" dirty="0"/>
          </a:p>
        </p:txBody>
      </p:sp>
    </p:spTree>
    <p:extLst>
      <p:ext uri="{BB962C8B-B14F-4D97-AF65-F5344CB8AC3E}">
        <p14:creationId xmlns:p14="http://schemas.microsoft.com/office/powerpoint/2010/main" val="34134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335623"/>
              </p:ext>
            </p:extLst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="" xmlns:a16="http://schemas.microsoft.com/office/drawing/2014/main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="" xmlns:a16="http://schemas.microsoft.com/office/drawing/2014/main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="" xmlns:a16="http://schemas.microsoft.com/office/drawing/2014/main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804424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5053">
                  <a:extLst>
                    <a:ext uri="{9D8B030D-6E8A-4147-A177-3AD203B41FA5}">
                      <a16:colId xmlns="" xmlns:a16="http://schemas.microsoft.com/office/drawing/2014/main" val="1763939314"/>
                    </a:ext>
                  </a:extLst>
                </a:gridCol>
                <a:gridCol w="5151421">
                  <a:extLst>
                    <a:ext uri="{9D8B030D-6E8A-4147-A177-3AD203B41FA5}">
                      <a16:colId xmlns="" xmlns:a16="http://schemas.microsoft.com/office/drawing/2014/main" val="3101499004"/>
                    </a:ext>
                  </a:extLst>
                </a:gridCol>
                <a:gridCol w="2391926">
                  <a:extLst>
                    <a:ext uri="{9D8B030D-6E8A-4147-A177-3AD203B41FA5}">
                      <a16:colId xmlns="" xmlns:a16="http://schemas.microsoft.com/office/drawing/2014/main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 whose job is to check financial</a:t>
                      </a:r>
                      <a:r>
                        <a:rPr lang="en-US" baseline="0" dirty="0" smtClean="0"/>
                        <a:t> accounts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حسابدار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act of checking financial accounts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حسابداری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advertising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telling the public about a product or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تبلیغات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agencies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businesses</a:t>
                      </a:r>
                      <a:r>
                        <a:rPr lang="en-US" baseline="0" dirty="0" smtClean="0"/>
                        <a:t> that provide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دفاتر نمایندگی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auditor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 who checks a company's</a:t>
                      </a:r>
                      <a:r>
                        <a:rPr lang="en-US" baseline="0" dirty="0" smtClean="0"/>
                        <a:t> financial records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ممیز حسابداری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banker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 who works in a 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کارمند بانک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43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071028"/>
              </p:ext>
            </p:extLst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="" xmlns:a16="http://schemas.microsoft.com/office/drawing/2014/main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="" xmlns:a16="http://schemas.microsoft.com/office/drawing/2014/main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="" xmlns:a16="http://schemas.microsoft.com/office/drawing/2014/main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2264947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342">
                  <a:extLst>
                    <a:ext uri="{9D8B030D-6E8A-4147-A177-3AD203B41FA5}">
                      <a16:colId xmlns="" xmlns:a16="http://schemas.microsoft.com/office/drawing/2014/main" val="1763939314"/>
                    </a:ext>
                  </a:extLst>
                </a:gridCol>
                <a:gridCol w="5712736">
                  <a:extLst>
                    <a:ext uri="{9D8B030D-6E8A-4147-A177-3AD203B41FA5}">
                      <a16:colId xmlns="" xmlns:a16="http://schemas.microsoft.com/office/drawing/2014/main" val="3101499004"/>
                    </a:ext>
                  </a:extLst>
                </a:gridCol>
                <a:gridCol w="2120322">
                  <a:extLst>
                    <a:ext uri="{9D8B030D-6E8A-4147-A177-3AD203B41FA5}">
                      <a16:colId xmlns="" xmlns:a16="http://schemas.microsoft.com/office/drawing/2014/main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bookkeeping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job of recording the financial accounts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دفتر داری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bookkeeper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person who does bookkeeping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دفتر دار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money that is available to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بودجه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activity of making money by selling goods or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کسب و کار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certification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official document saying that someone can do a job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گواهینامه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certified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somebody who</a:t>
                      </a:r>
                      <a:r>
                        <a:rPr lang="en-US" baseline="0" dirty="0" smtClean="0"/>
                        <a:t> has a certification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دارنده گواهی، تایید شده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3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071028"/>
              </p:ext>
            </p:extLst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="" xmlns:a16="http://schemas.microsoft.com/office/drawing/2014/main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="" xmlns:a16="http://schemas.microsoft.com/office/drawing/2014/main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="" xmlns:a16="http://schemas.microsoft.com/office/drawing/2014/main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671662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480">
                  <a:extLst>
                    <a:ext uri="{9D8B030D-6E8A-4147-A177-3AD203B41FA5}">
                      <a16:colId xmlns="" xmlns:a16="http://schemas.microsoft.com/office/drawing/2014/main" val="1763939314"/>
                    </a:ext>
                  </a:extLst>
                </a:gridCol>
                <a:gridCol w="4825497">
                  <a:extLst>
                    <a:ext uri="{9D8B030D-6E8A-4147-A177-3AD203B41FA5}">
                      <a16:colId xmlns="" xmlns:a16="http://schemas.microsoft.com/office/drawing/2014/main" val="3101499004"/>
                    </a:ext>
                  </a:extLst>
                </a:gridCol>
                <a:gridCol w="2645423">
                  <a:extLst>
                    <a:ext uri="{9D8B030D-6E8A-4147-A177-3AD203B41FA5}">
                      <a16:colId xmlns="" xmlns:a16="http://schemas.microsoft.com/office/drawing/2014/main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check</a:t>
                      </a:r>
                      <a:r>
                        <a:rPr lang="en-US" baseline="0" dirty="0" smtClean="0"/>
                        <a:t>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small book of checks that your bank gives 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دسته چک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concept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idea of how something 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مفهوم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corporation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big 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شرکت سهامی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creditor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person,</a:t>
                      </a:r>
                      <a:r>
                        <a:rPr lang="en-US" baseline="0" dirty="0" smtClean="0"/>
                        <a:t> or company that you owe money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بستانکار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piece of paper with official 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سند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relating to the management of money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اقتصادی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3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071028"/>
              </p:ext>
            </p:extLst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="" xmlns:a16="http://schemas.microsoft.com/office/drawing/2014/main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="" xmlns:a16="http://schemas.microsoft.com/office/drawing/2014/main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="" xmlns:a16="http://schemas.microsoft.com/office/drawing/2014/main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824401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0">
                  <a:extLst>
                    <a:ext uri="{9D8B030D-6E8A-4147-A177-3AD203B41FA5}">
                      <a16:colId xmlns="" xmlns:a16="http://schemas.microsoft.com/office/drawing/2014/main" val="1763939314"/>
                    </a:ext>
                  </a:extLst>
                </a:gridCol>
                <a:gridCol w="4627401">
                  <a:extLst>
                    <a:ext uri="{9D8B030D-6E8A-4147-A177-3AD203B41FA5}">
                      <a16:colId xmlns="" xmlns:a16="http://schemas.microsoft.com/office/drawing/2014/main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="" xmlns:a16="http://schemas.microsoft.com/office/drawing/2014/main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 who is paid to work for someone</a:t>
                      </a:r>
                      <a:r>
                        <a:rPr lang="en-US" baseline="0" dirty="0" smtClean="0"/>
                        <a:t> else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مستخدم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something important that happens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واقعه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relating to money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مالی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firm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small business or 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شرکت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fraud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act of deceiving people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فریب دادن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goods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things that are produced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کالا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3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071028"/>
              </p:ext>
            </p:extLst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="" xmlns:a16="http://schemas.microsoft.com/office/drawing/2014/main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="" xmlns:a16="http://schemas.microsoft.com/office/drawing/2014/main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="" xmlns:a16="http://schemas.microsoft.com/office/drawing/2014/main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148315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0">
                  <a:extLst>
                    <a:ext uri="{9D8B030D-6E8A-4147-A177-3AD203B41FA5}">
                      <a16:colId xmlns="" xmlns:a16="http://schemas.microsoft.com/office/drawing/2014/main" val="1763939314"/>
                    </a:ext>
                  </a:extLst>
                </a:gridCol>
                <a:gridCol w="5567881">
                  <a:extLst>
                    <a:ext uri="{9D8B030D-6E8A-4147-A177-3AD203B41FA5}">
                      <a16:colId xmlns="" xmlns:a16="http://schemas.microsoft.com/office/drawing/2014/main" val="3101499004"/>
                    </a:ext>
                  </a:extLst>
                </a:gridCol>
                <a:gridCol w="1930199">
                  <a:extLst>
                    <a:ext uri="{9D8B030D-6E8A-4147-A177-3AD203B41FA5}">
                      <a16:colId xmlns="" xmlns:a16="http://schemas.microsoft.com/office/drawing/2014/main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grant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give something to someone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اعطا کردن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extra money that you must pay for borrowed money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بهره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</a:t>
                      </a:r>
                      <a:r>
                        <a:rPr lang="en-US" baseline="0" dirty="0" smtClean="0"/>
                        <a:t> Revenue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organization in the US which collects</a:t>
                      </a:r>
                      <a:r>
                        <a:rPr lang="en-US" baseline="0" dirty="0" smtClean="0"/>
                        <a:t> taxes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invest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buy something to make a 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سرمایه</a:t>
                      </a:r>
                      <a:r>
                        <a:rPr lang="fa-IR" baseline="0" dirty="0" smtClean="0"/>
                        <a:t> گذاری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investor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 who invests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سرمایه گذار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 who controls a 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مدیر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3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071028"/>
              </p:ext>
            </p:extLst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="" xmlns:a16="http://schemas.microsoft.com/office/drawing/2014/main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="" xmlns:a16="http://schemas.microsoft.com/office/drawing/2014/main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="" xmlns:a16="http://schemas.microsoft.com/office/drawing/2014/main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249017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="" xmlns:a16="http://schemas.microsoft.com/office/drawing/2014/main" val="1763939314"/>
                    </a:ext>
                  </a:extLst>
                </a:gridCol>
                <a:gridCol w="4123552">
                  <a:extLst>
                    <a:ext uri="{9D8B030D-6E8A-4147-A177-3AD203B41FA5}">
                      <a16:colId xmlns="" xmlns:a16="http://schemas.microsoft.com/office/drawing/2014/main" val="3101499004"/>
                    </a:ext>
                  </a:extLst>
                </a:gridCol>
                <a:gridCol w="2582048">
                  <a:extLst>
                    <a:ext uri="{9D8B030D-6E8A-4147-A177-3AD203B41FA5}">
                      <a16:colId xmlns="" xmlns:a16="http://schemas.microsoft.com/office/drawing/2014/main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market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place where goods</a:t>
                      </a:r>
                      <a:r>
                        <a:rPr lang="en-US" baseline="0" dirty="0" smtClean="0"/>
                        <a:t> are sold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بازار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marketing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activity of deciding how to sell goods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بازاریابی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</a:t>
                      </a:r>
                      <a:r>
                        <a:rPr lang="en-US" baseline="0" dirty="0" smtClean="0"/>
                        <a:t> who has something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مالک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principle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basic idea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اصل، قاعده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process of making things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تولید،</a:t>
                      </a:r>
                      <a:r>
                        <a:rPr lang="fa-IR" baseline="0" dirty="0" smtClean="0"/>
                        <a:t> ساخت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 who has a skill or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حرفه ای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3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071028"/>
              </p:ext>
            </p:extLst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="" xmlns:a16="http://schemas.microsoft.com/office/drawing/2014/main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="" xmlns:a16="http://schemas.microsoft.com/office/drawing/2014/main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="" xmlns:a16="http://schemas.microsoft.com/office/drawing/2014/main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271764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0645">
                  <a:extLst>
                    <a:ext uri="{9D8B030D-6E8A-4147-A177-3AD203B41FA5}">
                      <a16:colId xmlns="" xmlns:a16="http://schemas.microsoft.com/office/drawing/2014/main" val="1763939314"/>
                    </a:ext>
                  </a:extLst>
                </a:gridCol>
                <a:gridCol w="4816443">
                  <a:extLst>
                    <a:ext uri="{9D8B030D-6E8A-4147-A177-3AD203B41FA5}">
                      <a16:colId xmlns="" xmlns:a16="http://schemas.microsoft.com/office/drawing/2014/main" val="3101499004"/>
                    </a:ext>
                  </a:extLst>
                </a:gridCol>
                <a:gridCol w="1441312">
                  <a:extLst>
                    <a:ext uri="{9D8B030D-6E8A-4147-A177-3AD203B41FA5}">
                      <a16:colId xmlns="" xmlns:a16="http://schemas.microsoft.com/office/drawing/2014/main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money that you gain by doing business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سود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amount at which something happens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نرخ، میزان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products</a:t>
                      </a:r>
                      <a:r>
                        <a:rPr lang="en-US" baseline="0" dirty="0" smtClean="0"/>
                        <a:t> that are sold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فروش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the money that you have in 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پس انداز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Securities and Exchange</a:t>
                      </a:r>
                      <a:r>
                        <a:rPr lang="en-US" baseline="0" dirty="0" smtClean="0"/>
                        <a:t> Commission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US organization</a:t>
                      </a:r>
                      <a:r>
                        <a:rPr lang="en-US" baseline="0" dirty="0" smtClean="0"/>
                        <a:t> that controls the sale of stocks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something official for recording 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بیانیه، اعلامیه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3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05707"/>
              </p:ext>
            </p:extLst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="" xmlns:a16="http://schemas.microsoft.com/office/drawing/2014/main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="" xmlns:a16="http://schemas.microsoft.com/office/drawing/2014/main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="" xmlns:a16="http://schemas.microsoft.com/office/drawing/2014/main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896925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7849">
                  <a:extLst>
                    <a:ext uri="{9D8B030D-6E8A-4147-A177-3AD203B41FA5}">
                      <a16:colId xmlns="" xmlns:a16="http://schemas.microsoft.com/office/drawing/2014/main" val="1763939314"/>
                    </a:ext>
                  </a:extLst>
                </a:gridCol>
                <a:gridCol w="5549774">
                  <a:extLst>
                    <a:ext uri="{9D8B030D-6E8A-4147-A177-3AD203B41FA5}">
                      <a16:colId xmlns="" xmlns:a16="http://schemas.microsoft.com/office/drawing/2014/main" val="3101499004"/>
                    </a:ext>
                  </a:extLst>
                </a:gridCol>
                <a:gridCol w="1350777">
                  <a:extLst>
                    <a:ext uri="{9D8B030D-6E8A-4147-A177-3AD203B41FA5}">
                      <a16:colId xmlns="" xmlns:a16="http://schemas.microsoft.com/office/drawing/2014/main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stock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of the equal parts of the ownership of a 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سهم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money that you must pay according to your</a:t>
                      </a:r>
                      <a:r>
                        <a:rPr lang="en-US" baseline="0" dirty="0" smtClean="0"/>
                        <a:t>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مالیات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The Federal Trade Commission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US organization responsible for trade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business deal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معامله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union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organization formed by workers to protect their rights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اتحادیه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75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164</TotalTime>
  <Words>948</Words>
  <Application>Microsoft Office PowerPoint</Application>
  <PresentationFormat>Custom</PresentationFormat>
  <Paragraphs>344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Retrospect</vt:lpstr>
      <vt:lpstr>English for the Students of Accounting</vt:lpstr>
      <vt:lpstr>New Word, Definition,&amp; Translation</vt:lpstr>
      <vt:lpstr>New Word, Definition,&amp; Translation</vt:lpstr>
      <vt:lpstr>New Word, Definition,&amp; Translation</vt:lpstr>
      <vt:lpstr>New Word, Definition,&amp; Translation</vt:lpstr>
      <vt:lpstr>New Word, Definition,&amp; Translation</vt:lpstr>
      <vt:lpstr>New Word, Definition,&amp; Translation</vt:lpstr>
      <vt:lpstr>New Word, Definition,&amp; Translation</vt:lpstr>
      <vt:lpstr>New Word, Definition,&amp; Translation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the Students of Management</dc:title>
  <dc:creator>Sepehri</dc:creator>
  <cp:lastModifiedBy>Sepehri</cp:lastModifiedBy>
  <cp:revision>22</cp:revision>
  <dcterms:created xsi:type="dcterms:W3CDTF">2020-03-11T14:31:57Z</dcterms:created>
  <dcterms:modified xsi:type="dcterms:W3CDTF">2020-03-14T15:45:08Z</dcterms:modified>
</cp:coreProperties>
</file>